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DB3"/>
    <a:srgbClr val="273A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852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062003E-2E11-498D-91DA-02EEDAA991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06A70CB-E5A7-4EF0-9761-0F9B1A5453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89F2296-C6BF-4911-8C7A-DAD315C30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F7F08-60F2-482F-94D6-35CC7B301D60}" type="datetimeFigureOut">
              <a:rPr lang="it-IT" smtClean="0"/>
              <a:t>24/09/2025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A760B97-5416-422B-BA13-E69F3A27E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0F9E2AD-8688-4947-960C-AB73D4F88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ED54A-503B-44C9-A7DD-3CC52A40643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56746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A41A529-C5FB-483F-A244-C33FCEAB5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A6E161C-B786-45DE-9A06-02B669C761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5C4C1F1-AD2A-4BAF-977E-AAA655E86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F7F08-60F2-482F-94D6-35CC7B301D60}" type="datetimeFigureOut">
              <a:rPr lang="it-IT" smtClean="0"/>
              <a:t>24/09/2025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D054A8C-6391-4868-AC76-EB9F0DB8E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3B7032A-E7AA-4B76-9EAA-652C9014B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ED54A-503B-44C9-A7DD-3CC52A40643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374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E60AA035-6103-416F-BE47-37F0DCD9C3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2C127F8-FFC9-4A14-B268-B29A34F152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EC54B8F-7826-4939-AC3B-7D53E387A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F7F08-60F2-482F-94D6-35CC7B301D60}" type="datetimeFigureOut">
              <a:rPr lang="it-IT" smtClean="0"/>
              <a:t>24/09/2025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21A7AF2-0CA3-487D-B8A0-39F208DB8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1D9C3A1-755E-4CF0-8606-620BACCE6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ED54A-503B-44C9-A7DD-3CC52A40643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7079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7CAA02E-AEBD-4B58-8837-EC9443A26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B0AE8D4-CC93-4BBF-A238-C9CBC46719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E99D1E3-4398-4696-AA27-86B4CC3C0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F7F08-60F2-482F-94D6-35CC7B301D60}" type="datetimeFigureOut">
              <a:rPr lang="it-IT" smtClean="0"/>
              <a:t>24/09/2025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6662148-16FF-4F03-BCB8-8693CD0DF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0881D4E-BB60-41B1-8A9A-1C53895F9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ED54A-503B-44C9-A7DD-3CC52A40643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9457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BB4E15C-F0AE-409E-9E05-DB669A34EE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949A5C9-DD6C-4CDE-8013-148DA939D6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0616CCF-21E9-4CAD-B77E-F732613A4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F7F08-60F2-482F-94D6-35CC7B301D60}" type="datetimeFigureOut">
              <a:rPr lang="it-IT" smtClean="0"/>
              <a:t>24/09/2025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C20988F-7046-4B50-837C-B715051B3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095F9F6-B436-43EC-BB30-AE74D4B91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ED54A-503B-44C9-A7DD-3CC52A40643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0547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3003C2E-9465-47DC-89D9-44B47F000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AA71F55-4F1B-49B1-9631-2F1BEE5F5C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5AE5641-9442-448E-A59D-3C48A540A8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022D3C8-C41C-488D-9CEA-662F51624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F7F08-60F2-482F-94D6-35CC7B301D60}" type="datetimeFigureOut">
              <a:rPr lang="it-IT" smtClean="0"/>
              <a:t>24/09/2025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96DE587-306D-4A1A-8D79-21225EB7A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1E4072A-50CA-46BF-8025-27E8E88A3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ED54A-503B-44C9-A7DD-3CC52A40643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0211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8C0A5C2-1945-4F53-87BB-93629CA4D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97F228B-4607-4210-8E78-5274193E09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0AB100F-750B-4D99-AC68-B0B0FACA9F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935B7C7D-14D5-4401-92A9-08E7A1F1B6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626DADA9-C407-481B-9AC3-569661E599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D4D41011-06FB-406E-92D5-929B018A1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F7F08-60F2-482F-94D6-35CC7B301D60}" type="datetimeFigureOut">
              <a:rPr lang="it-IT" smtClean="0"/>
              <a:t>24/09/2025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AAF1A79D-2BFB-4755-AB2B-B2EF1989C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628627C2-81EF-4C3C-9C2C-DF08686FE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ED54A-503B-44C9-A7DD-3CC52A40643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2939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2A4E81-C503-4085-9492-8CA49665F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5DA04A0-7484-433F-A1ED-2E50A6BFA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F7F08-60F2-482F-94D6-35CC7B301D60}" type="datetimeFigureOut">
              <a:rPr lang="it-IT" smtClean="0"/>
              <a:t>24/09/2025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7FEC27A9-FB3F-4DB6-A84D-90A46D08F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71783D75-0484-46DB-9CF9-497E91921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ED54A-503B-44C9-A7DD-3CC52A40643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7539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53AA602-860A-48F0-92C0-086464004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F7F08-60F2-482F-94D6-35CC7B301D60}" type="datetimeFigureOut">
              <a:rPr lang="it-IT" smtClean="0"/>
              <a:t>24/09/2025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3585FB3B-E776-4BC4-ADE3-F926EC1DB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847C5C3-0413-445A-97AE-2D0180B68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ED54A-503B-44C9-A7DD-3CC52A40643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627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A4E1DD-F095-4CC1-B714-238D94516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CB1F988-A489-42FB-BC86-E811E9A4E7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082D33C-ADBE-4C21-9D82-D1F627E2AA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B3B3DE4-6BAE-4EFB-B333-5FA17F7C2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F7F08-60F2-482F-94D6-35CC7B301D60}" type="datetimeFigureOut">
              <a:rPr lang="it-IT" smtClean="0"/>
              <a:t>24/09/2025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049C9A2-A42D-413C-88AA-6BAD0924D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11D00FB-A0DB-4C5F-9887-CDAA036D0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ED54A-503B-44C9-A7DD-3CC52A40643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72543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45DA0A7-160D-4981-A936-0B9B912ED8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163D49FE-12DE-4D1F-8399-680AEF51BA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66B518E-9A98-4995-ABDB-76A4DB0F40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D9E321C-FFEF-485A-BCC6-B18C0ED8D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F7F08-60F2-482F-94D6-35CC7B301D60}" type="datetimeFigureOut">
              <a:rPr lang="it-IT" smtClean="0"/>
              <a:t>24/09/2025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F653E05-C005-441C-9712-B5A34DB6A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9D57D09-2061-45A8-98EF-1D714A0BC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ED54A-503B-44C9-A7DD-3CC52A40643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4577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CD5498A2-1132-4177-9689-C4A10A920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72076E2-5C83-408B-9721-0D162E0E0D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BE523A0-5919-4E25-AFAE-D0C94AB301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2F7F08-60F2-482F-94D6-35CC7B301D60}" type="datetimeFigureOut">
              <a:rPr lang="it-IT" smtClean="0"/>
              <a:t>24/09/2025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15B03F4-40D5-49C2-BA88-A8CA84DB45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26DED59-6C70-4C86-8C0E-C6EB2E29E0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6ED54A-503B-44C9-A7DD-3CC52A40643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59024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po 11">
            <a:extLst>
              <a:ext uri="{FF2B5EF4-FFF2-40B4-BE49-F238E27FC236}">
                <a16:creationId xmlns:a16="http://schemas.microsoft.com/office/drawing/2014/main" id="{A2044070-BF20-469A-BA58-8D7AC483F6F1}"/>
              </a:ext>
            </a:extLst>
          </p:cNvPr>
          <p:cNvGrpSpPr/>
          <p:nvPr/>
        </p:nvGrpSpPr>
        <p:grpSpPr>
          <a:xfrm>
            <a:off x="8490622" y="851721"/>
            <a:ext cx="3433872" cy="5820395"/>
            <a:chOff x="7726267" y="1081060"/>
            <a:chExt cx="2121362" cy="3392673"/>
          </a:xfrm>
        </p:grpSpPr>
        <p:sp>
          <p:nvSpPr>
            <p:cNvPr id="4" name="Rectangle 11">
              <a:extLst>
                <a:ext uri="{FF2B5EF4-FFF2-40B4-BE49-F238E27FC236}">
                  <a16:creationId xmlns:a16="http://schemas.microsoft.com/office/drawing/2014/main" id="{901CEC21-3ABD-3673-03D0-D174C24AFF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26267" y="3503335"/>
              <a:ext cx="2121360" cy="582286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00B050"/>
              </a:solidFill>
              <a:miter lim="800000"/>
              <a:headEnd/>
              <a:tailEnd/>
            </a:ln>
            <a:effectLst/>
          </p:spPr>
          <p:txBody>
            <a:bodyPr lIns="59582" tIns="59582" rIns="59582" bIns="59582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151051" eaLnBrk="0" hangingPunct="0">
                <a:spcBef>
                  <a:spcPct val="50000"/>
                </a:spcBef>
              </a:pPr>
              <a:r>
                <a:rPr lang="en-GB" sz="900" b="1" cap="all" dirty="0">
                  <a:solidFill>
                    <a:srgbClr val="002DB3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Acknowledgements</a:t>
              </a:r>
            </a:p>
            <a:p>
              <a:pPr defTabSz="151051" eaLnBrk="0" hangingPunct="0">
                <a:spcBef>
                  <a:spcPct val="50000"/>
                </a:spcBef>
              </a:pPr>
              <a:r>
                <a:rPr lang="en-GB" sz="700" dirty="0">
                  <a:latin typeface="Arial" panose="020B0604020202020204" pitchFamily="34" charset="0"/>
                  <a:cs typeface="Arial" panose="020B0604020202020204" pitchFamily="34" charset="0"/>
                </a:rPr>
                <a:t>XX</a:t>
              </a:r>
              <a:endParaRPr lang="en-US" sz="7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Rectangle 19">
              <a:extLst>
                <a:ext uri="{FF2B5EF4-FFF2-40B4-BE49-F238E27FC236}">
                  <a16:creationId xmlns:a16="http://schemas.microsoft.com/office/drawing/2014/main" id="{28E5EB01-C7BD-5BE4-5BA8-AD4786A8DE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26269" y="4155611"/>
              <a:ext cx="2121360" cy="31812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00B050"/>
              </a:solidFill>
              <a:miter lim="800000"/>
              <a:headEnd/>
              <a:tailEnd/>
            </a:ln>
            <a:effectLst/>
          </p:spPr>
          <p:txBody>
            <a:bodyPr lIns="59582" tIns="59582" rIns="59582" bIns="59582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151051" eaLnBrk="0" hangingPunct="0">
                <a:spcBef>
                  <a:spcPct val="50000"/>
                </a:spcBef>
              </a:pPr>
              <a:r>
                <a:rPr lang="en-GB" sz="900" b="1" cap="all" dirty="0">
                  <a:solidFill>
                    <a:srgbClr val="002DB3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CONTACT INFORMATION</a:t>
              </a:r>
            </a:p>
            <a:p>
              <a:pPr defTabSz="151051" eaLnBrk="0" hangingPunct="0">
                <a:spcBef>
                  <a:spcPct val="50000"/>
                </a:spcBef>
              </a:pPr>
              <a:r>
                <a:rPr lang="en-AU" sz="700" dirty="0">
                  <a:latin typeface="Arial" panose="020B0604020202020204" pitchFamily="34" charset="0"/>
                  <a:cs typeface="Arial" panose="020B0604020202020204" pitchFamily="34" charset="0"/>
                </a:rPr>
                <a:t>XX</a:t>
              </a:r>
              <a:endParaRPr lang="en-US" sz="7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Rectangle 8">
              <a:extLst>
                <a:ext uri="{FF2B5EF4-FFF2-40B4-BE49-F238E27FC236}">
                  <a16:creationId xmlns:a16="http://schemas.microsoft.com/office/drawing/2014/main" id="{783DA354-3A9C-16D9-AB63-7144F9468D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26268" y="1081060"/>
              <a:ext cx="2121361" cy="1622883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00B050"/>
              </a:solidFill>
              <a:miter lim="800000"/>
              <a:headEnd/>
              <a:tailEnd/>
            </a:ln>
            <a:effectLst/>
          </p:spPr>
          <p:txBody>
            <a:bodyPr lIns="59582" tIns="59582" rIns="59582" bIns="59582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151051" eaLnBrk="0" hangingPunct="0">
                <a:spcBef>
                  <a:spcPct val="50000"/>
                </a:spcBef>
              </a:pPr>
              <a:r>
                <a:rPr lang="en-US" sz="900" b="1" cap="all" dirty="0">
                  <a:solidFill>
                    <a:srgbClr val="002DB3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Discussion and Conclusions</a:t>
              </a:r>
            </a:p>
            <a:p>
              <a:pPr defTabSz="151051">
                <a:spcBef>
                  <a:spcPct val="50000"/>
                </a:spcBef>
              </a:pPr>
              <a:r>
                <a:rPr lang="it-IT" sz="700" dirty="0">
                  <a:latin typeface="Arial" panose="020B0604020202020204" pitchFamily="34" charset="0"/>
                  <a:cs typeface="Arial" panose="020B0604020202020204" pitchFamily="34" charset="0"/>
                </a:rPr>
                <a:t>XX</a:t>
              </a:r>
              <a:endParaRPr lang="en-US" sz="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defTabSz="151051"/>
              <a:endParaRPr lang="en-US" sz="800" b="1" dirty="0">
                <a:solidFill>
                  <a:srgbClr val="002DB3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Rectangle 13">
              <a:extLst>
                <a:ext uri="{FF2B5EF4-FFF2-40B4-BE49-F238E27FC236}">
                  <a16:creationId xmlns:a16="http://schemas.microsoft.com/office/drawing/2014/main" id="{D1E7716B-86BA-27D1-CBE5-BCE76ACAFC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26267" y="2775453"/>
              <a:ext cx="2121360" cy="656373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00B050"/>
              </a:solidFill>
              <a:miter lim="800000"/>
              <a:headEnd/>
              <a:tailEnd/>
            </a:ln>
            <a:effectLst/>
          </p:spPr>
          <p:txBody>
            <a:bodyPr lIns="59582" tIns="59582" rIns="59582" bIns="59582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151051" eaLnBrk="0" hangingPunct="0">
                <a:spcBef>
                  <a:spcPct val="50000"/>
                </a:spcBef>
              </a:pPr>
              <a:r>
                <a:rPr lang="en-US" sz="900" b="1" cap="all" dirty="0">
                  <a:solidFill>
                    <a:srgbClr val="002DB3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References</a:t>
              </a:r>
              <a:endParaRPr lang="en-US" sz="1000" b="1" cap="all" dirty="0">
                <a:solidFill>
                  <a:srgbClr val="002DB3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it-IT" sz="700" dirty="0">
                  <a:latin typeface="Arial" panose="020B0604020202020204" pitchFamily="34" charset="0"/>
                  <a:cs typeface="Arial" panose="020B0604020202020204" pitchFamily="34" charset="0"/>
                </a:rPr>
                <a:t>XX</a:t>
              </a:r>
              <a:endParaRPr lang="en-US" sz="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" name="Gruppo 2">
            <a:extLst>
              <a:ext uri="{FF2B5EF4-FFF2-40B4-BE49-F238E27FC236}">
                <a16:creationId xmlns:a16="http://schemas.microsoft.com/office/drawing/2014/main" id="{D80D2E4F-62AE-4315-88D0-205AC0E05FA9}"/>
              </a:ext>
            </a:extLst>
          </p:cNvPr>
          <p:cNvGrpSpPr/>
          <p:nvPr/>
        </p:nvGrpSpPr>
        <p:grpSpPr>
          <a:xfrm>
            <a:off x="267504" y="1393575"/>
            <a:ext cx="3686176" cy="5278544"/>
            <a:chOff x="342124" y="1042299"/>
            <a:chExt cx="1705755" cy="3402094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367E01D6-D88A-1BFC-3677-7FB960CC8B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124" y="1042299"/>
              <a:ext cx="1705754" cy="636103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00B050"/>
              </a:solidFill>
            </a:ln>
            <a:effectLst/>
          </p:spPr>
          <p:txBody>
            <a:bodyPr lIns="59582" tIns="59582" rIns="59582" bIns="59582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151051" eaLnBrk="0" hangingPunct="0">
                <a:spcBef>
                  <a:spcPct val="50000"/>
                </a:spcBef>
              </a:pPr>
              <a:r>
                <a:rPr lang="en-US" sz="900" b="1" cap="all" dirty="0">
                  <a:solidFill>
                    <a:srgbClr val="002DB3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Introduction</a:t>
              </a:r>
            </a:p>
            <a:p>
              <a:pPr defTabSz="151051" eaLnBrk="0" hangingPunct="0"/>
              <a:r>
                <a:rPr lang="en-GB" sz="600" dirty="0">
                  <a:latin typeface="Arial" panose="020B0604020202020204" pitchFamily="34" charset="0"/>
                  <a:cs typeface="Arial" panose="020B0604020202020204" pitchFamily="34" charset="0"/>
                </a:rPr>
                <a:t>XX</a:t>
              </a:r>
              <a:r>
                <a:rPr lang="en-GB" sz="600" dirty="0">
                  <a:solidFill>
                    <a:srgbClr val="002DB3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en-AU" sz="700" dirty="0">
                <a:solidFill>
                  <a:srgbClr val="002DB3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Text Box 10">
              <a:extLst>
                <a:ext uri="{FF2B5EF4-FFF2-40B4-BE49-F238E27FC236}">
                  <a16:creationId xmlns:a16="http://schemas.microsoft.com/office/drawing/2014/main" id="{0C96FE03-9CC7-BDE6-A2BF-08D669436D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2124" y="1755281"/>
              <a:ext cx="1705754" cy="949625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00B050"/>
              </a:solidFill>
              <a:miter lim="800000"/>
              <a:headEnd/>
              <a:tailEnd/>
            </a:ln>
            <a:effectLst/>
          </p:spPr>
          <p:txBody>
            <a:bodyPr lIns="59582" tIns="59582" rIns="59582" bIns="59582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900" b="1" cap="all" dirty="0">
                  <a:solidFill>
                    <a:srgbClr val="002DB3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AIM</a:t>
              </a:r>
              <a:endParaRPr lang="en-GB" sz="1000" b="1" cap="all" dirty="0">
                <a:solidFill>
                  <a:srgbClr val="002DB3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GB" sz="600" dirty="0">
                  <a:latin typeface="Arial" panose="020B0604020202020204" pitchFamily="34" charset="0"/>
                  <a:cs typeface="Arial" panose="020B0604020202020204" pitchFamily="34" charset="0"/>
                </a:rPr>
                <a:t>XX</a:t>
              </a:r>
              <a:endParaRPr lang="en-CA" sz="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Rectangle 10">
              <a:extLst>
                <a:ext uri="{FF2B5EF4-FFF2-40B4-BE49-F238E27FC236}">
                  <a16:creationId xmlns:a16="http://schemas.microsoft.com/office/drawing/2014/main" id="{73394694-C5F8-E003-DF2E-7475CFF23D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125" y="2781785"/>
              <a:ext cx="1705754" cy="1662608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00B050"/>
              </a:solidFill>
            </a:ln>
            <a:effectLst/>
          </p:spPr>
          <p:txBody>
            <a:bodyPr lIns="59582" tIns="59582" rIns="59582" bIns="59582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63297" indent="-63297" defTabSz="151051" eaLnBrk="0" hangingPunct="0">
                <a:spcBef>
                  <a:spcPct val="50000"/>
                </a:spcBef>
              </a:pPr>
              <a:r>
                <a:rPr lang="en-US" sz="900" b="1" cap="all" dirty="0">
                  <a:solidFill>
                    <a:srgbClr val="002DB3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Method</a:t>
              </a:r>
            </a:p>
            <a:p>
              <a:pPr marL="63297" indent="-63297" defTabSz="151051" eaLnBrk="0" hangingPunct="0">
                <a:spcBef>
                  <a:spcPct val="50000"/>
                </a:spcBef>
              </a:pPr>
              <a:r>
                <a:rPr lang="en-GB" sz="600" dirty="0">
                  <a:latin typeface="Arial" panose="020B0604020202020204" pitchFamily="34" charset="0"/>
                  <a:cs typeface="Arial" panose="020B0604020202020204" pitchFamily="34" charset="0"/>
                </a:rPr>
                <a:t>XX</a:t>
              </a:r>
              <a:endParaRPr lang="en-AU" sz="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" name="Rectangle 9">
            <a:extLst>
              <a:ext uri="{FF2B5EF4-FFF2-40B4-BE49-F238E27FC236}">
                <a16:creationId xmlns:a16="http://schemas.microsoft.com/office/drawing/2014/main" id="{EEF0AF8E-89E0-DED6-B62A-63B81FE552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8292" y="1393575"/>
            <a:ext cx="4090988" cy="5278544"/>
          </a:xfrm>
          <a:prstGeom prst="rect">
            <a:avLst/>
          </a:prstGeom>
          <a:solidFill>
            <a:schemeClr val="bg1"/>
          </a:solidFill>
          <a:ln w="25400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lIns="59582" tIns="59582" rIns="59582" bIns="59582" numCol="1" spcCol="720685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51051" eaLnBrk="0" hangingPunct="0">
              <a:spcBef>
                <a:spcPct val="50000"/>
              </a:spcBef>
            </a:pPr>
            <a:r>
              <a:rPr lang="en-US" sz="900" b="1" cap="all" dirty="0">
                <a:solidFill>
                  <a:srgbClr val="002DB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  <a:p>
            <a:pPr defTabSz="151051" eaLnBrk="0" hangingPunct="0">
              <a:spcBef>
                <a:spcPct val="50000"/>
              </a:spcBef>
            </a:pPr>
            <a:r>
              <a:rPr lang="en-GB" sz="600" dirty="0">
                <a:latin typeface="Arial" panose="020B0604020202020204" pitchFamily="34" charset="0"/>
                <a:cs typeface="Arial" panose="020B0604020202020204" pitchFamily="34" charset="0"/>
              </a:rPr>
              <a:t>XX</a:t>
            </a:r>
            <a:endParaRPr lang="en-AU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 Box 2">
            <a:extLst>
              <a:ext uri="{FF2B5EF4-FFF2-40B4-BE49-F238E27FC236}">
                <a16:creationId xmlns:a16="http://schemas.microsoft.com/office/drawing/2014/main" id="{926607CD-33ED-1AD2-E36D-B0CA616F24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504" y="819939"/>
            <a:ext cx="8001776" cy="1613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GB" sz="900" b="1" dirty="0">
                <a:solidFill>
                  <a:srgbClr val="002DB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r>
              <a:rPr lang="en-GB" sz="762" b="1" dirty="0">
                <a:solidFill>
                  <a:srgbClr val="002DB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AU" sz="762" dirty="0">
              <a:solidFill>
                <a:srgbClr val="002DB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 Box 40">
            <a:extLst>
              <a:ext uri="{FF2B5EF4-FFF2-40B4-BE49-F238E27FC236}">
                <a16:creationId xmlns:a16="http://schemas.microsoft.com/office/drawing/2014/main" id="{AD50C9B9-2B15-1E39-B978-079BD866D2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504" y="1016117"/>
            <a:ext cx="8001776" cy="312890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AU" sz="381" dirty="0">
                <a:solidFill>
                  <a:srgbClr val="5858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</a:t>
            </a:r>
            <a:r>
              <a:rPr lang="en-AU" sz="381" baseline="30000" dirty="0">
                <a:solidFill>
                  <a:srgbClr val="5858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AU" sz="381" dirty="0">
                <a:solidFill>
                  <a:srgbClr val="5858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</a:p>
          <a:p>
            <a:pPr>
              <a:spcBef>
                <a:spcPct val="20000"/>
              </a:spcBef>
            </a:pPr>
            <a:endParaRPr lang="en-AU" sz="381" dirty="0">
              <a:solidFill>
                <a:srgbClr val="5858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ct val="20000"/>
              </a:spcBef>
            </a:pPr>
            <a:r>
              <a:rPr lang="en-AU" sz="286" baseline="30000" dirty="0">
                <a:solidFill>
                  <a:srgbClr val="5858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AU" sz="286" dirty="0">
                <a:solidFill>
                  <a:srgbClr val="5858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Department of</a:t>
            </a:r>
          </a:p>
          <a:p>
            <a:pPr>
              <a:spcBef>
                <a:spcPct val="20000"/>
              </a:spcBef>
            </a:pPr>
            <a:endParaRPr lang="en-AU" sz="381" dirty="0">
              <a:solidFill>
                <a:srgbClr val="5858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8" name="Picture 2" descr="EFOMP - 2nd Symposium on Molecular Radiotherapy Dosimetry: The Future of Theragnostics (SMRD2)">
            <a:extLst>
              <a:ext uri="{FF2B5EF4-FFF2-40B4-BE49-F238E27FC236}">
                <a16:creationId xmlns:a16="http://schemas.microsoft.com/office/drawing/2014/main" id="{94CEE4E3-1A52-4B4A-9A15-CF7032F28CB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13" t="27860" r="1744" b="37840"/>
          <a:stretch/>
        </p:blipFill>
        <p:spPr bwMode="auto">
          <a:xfrm>
            <a:off x="9940083" y="22372"/>
            <a:ext cx="2198527" cy="70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" descr="EFOMP - 2nd Symposium on Molecular Radiotherapy Dosimetry: The Future of Theragnostics (SMRD2)">
            <a:extLst>
              <a:ext uri="{FF2B5EF4-FFF2-40B4-BE49-F238E27FC236}">
                <a16:creationId xmlns:a16="http://schemas.microsoft.com/office/drawing/2014/main" id="{45C50EE0-F284-44A5-BC10-C5187F541B9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190" r="46125" b="1064"/>
          <a:stretch/>
        </p:blipFill>
        <p:spPr bwMode="auto">
          <a:xfrm>
            <a:off x="177800" y="31943"/>
            <a:ext cx="3264921" cy="760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" descr="EFOMP - 2nd Symposium on Molecular Radiotherapy Dosimetry: The Future of Theragnostics (SMRD2)">
            <a:extLst>
              <a:ext uri="{FF2B5EF4-FFF2-40B4-BE49-F238E27FC236}">
                <a16:creationId xmlns:a16="http://schemas.microsoft.com/office/drawing/2014/main" id="{9BCFE928-11C8-4B91-AE87-634056E2BA6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693" r="45108" b="52232"/>
          <a:stretch/>
        </p:blipFill>
        <p:spPr bwMode="auto">
          <a:xfrm>
            <a:off x="4664372" y="43603"/>
            <a:ext cx="2934865" cy="70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6" name="Gerade Verbindung 35">
            <a:extLst>
              <a:ext uri="{FF2B5EF4-FFF2-40B4-BE49-F238E27FC236}">
                <a16:creationId xmlns:a16="http://schemas.microsoft.com/office/drawing/2014/main" id="{F3973766-683F-35CB-F4D6-48E6EFBC39BB}"/>
              </a:ext>
            </a:extLst>
          </p:cNvPr>
          <p:cNvCxnSpPr>
            <a:cxnSpLocks/>
          </p:cNvCxnSpPr>
          <p:nvPr/>
        </p:nvCxnSpPr>
        <p:spPr>
          <a:xfrm flipV="1">
            <a:off x="0" y="731647"/>
            <a:ext cx="12192000" cy="21231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524691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24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Lidia Strigari</dc:creator>
  <cp:lastModifiedBy>Lidia Strigari</cp:lastModifiedBy>
  <cp:revision>5</cp:revision>
  <dcterms:created xsi:type="dcterms:W3CDTF">2025-09-24T10:02:33Z</dcterms:created>
  <dcterms:modified xsi:type="dcterms:W3CDTF">2025-09-24T10:54:49Z</dcterms:modified>
</cp:coreProperties>
</file>